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3"/>
  </p:notesMasterIdLst>
  <p:sldIdLst>
    <p:sldId id="301" r:id="rId2"/>
    <p:sldId id="332" r:id="rId3"/>
    <p:sldId id="270" r:id="rId4"/>
    <p:sldId id="278" r:id="rId5"/>
    <p:sldId id="268" r:id="rId6"/>
    <p:sldId id="303" r:id="rId7"/>
    <p:sldId id="264" r:id="rId8"/>
    <p:sldId id="302" r:id="rId9"/>
    <p:sldId id="300" r:id="rId10"/>
    <p:sldId id="311" r:id="rId11"/>
    <p:sldId id="263" r:id="rId12"/>
    <p:sldId id="292" r:id="rId13"/>
    <p:sldId id="287" r:id="rId14"/>
    <p:sldId id="327" r:id="rId15"/>
    <p:sldId id="333" r:id="rId16"/>
    <p:sldId id="334" r:id="rId17"/>
    <p:sldId id="319" r:id="rId18"/>
    <p:sldId id="257" r:id="rId19"/>
    <p:sldId id="335" r:id="rId20"/>
    <p:sldId id="324" r:id="rId21"/>
    <p:sldId id="29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E4360-755D-4B43-892B-A422A014C2A4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05444-F660-49B2-8261-13B118600E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556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The firm was Panamanian but used to run a worldwide operation. Its website boasted of a global network with 600 people working in 42 countries.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It has franchises around the world, where separately owned affiliates sign up new customers and have exclusive rights to use its brand.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8B4D3-FFBD-4FB3-BB1D-71CA66526C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83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While much has been made of the benefits an extra 13bn euros would bring to Ireland - it is the cost of the entire national health budget, and two-thirds of the social welfare bill - it is far from certain Ireland would gain that much.</a:t>
            </a:r>
          </a:p>
          <a:p>
            <a:endParaRPr lang="en-GB" dirty="0"/>
          </a:p>
          <a:p>
            <a:r>
              <a:rPr lang="en-GB" dirty="0"/>
              <a:t>So, to protect its image as an investment destination for large companies, the Irish government took the view that Apple should not be obligated to pay back taxes.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05444-F660-49B2-8261-13B118600E2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299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05444-F660-49B2-8261-13B118600E2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36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299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9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554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95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1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432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233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096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10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65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107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29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279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79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2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31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56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749E70-C927-42A6-A850-8F711F233F3C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E7A755-2377-4873-B5B9-912037A2E6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6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/>
              <a:t>Unexplained Wealth: A Global Perspective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583273"/>
          </a:xfrm>
        </p:spPr>
        <p:txBody>
          <a:bodyPr>
            <a:normAutofit/>
          </a:bodyPr>
          <a:lstStyle/>
          <a:p>
            <a:endParaRPr lang="en-GB" sz="3200" b="1" dirty="0"/>
          </a:p>
          <a:p>
            <a:r>
              <a:rPr lang="en-GB" dirty="0"/>
              <a:t>Stelios Andreadakis and Theo Nyreröd</a:t>
            </a:r>
          </a:p>
          <a:p>
            <a:r>
              <a:rPr lang="en-GB" dirty="0"/>
              <a:t>Brunel University London</a:t>
            </a:r>
          </a:p>
        </p:txBody>
      </p:sp>
    </p:spTree>
    <p:extLst>
      <p:ext uri="{BB962C8B-B14F-4D97-AF65-F5344CB8AC3E}">
        <p14:creationId xmlns:p14="http://schemas.microsoft.com/office/powerpoint/2010/main" val="1055333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2057401"/>
            <a:ext cx="7772400" cy="4038600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en-GB" sz="2500" dirty="0">
                <a:solidFill>
                  <a:srgbClr val="FFFF00"/>
                </a:solidFill>
              </a:rPr>
              <a:t>how wealthy individuals and public officials are able to keep personal financial information private</a:t>
            </a:r>
          </a:p>
          <a:p>
            <a:pPr algn="just"/>
            <a:r>
              <a:rPr lang="en-US" sz="2500" dirty="0">
                <a:solidFill>
                  <a:srgbClr val="FFFF00"/>
                </a:solidFill>
              </a:rPr>
              <a:t>how many different ways through which the rich can exploit secretive offshore tax regimes. </a:t>
            </a:r>
          </a:p>
          <a:p>
            <a:pPr algn="just"/>
            <a:r>
              <a:rPr lang="en-US" sz="2500" dirty="0">
                <a:solidFill>
                  <a:srgbClr val="FFFF00"/>
                </a:solidFill>
              </a:rPr>
              <a:t>how banks, law firms and offshore companies have often failed to follow legal requirements</a:t>
            </a:r>
          </a:p>
          <a:p>
            <a:pPr algn="just"/>
            <a:r>
              <a:rPr lang="en-US" sz="2500" dirty="0">
                <a:solidFill>
                  <a:srgbClr val="FFFF00"/>
                </a:solidFill>
              </a:rPr>
              <a:t> how they make sure their clients are not involved in criminal enterprises, tax dodging or political corruption.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72633" y="796564"/>
            <a:ext cx="6798734" cy="914400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So, what did we find out?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60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1802" y="0"/>
            <a:ext cx="9172471" cy="6856214"/>
            <a:chOff x="-15736" y="0"/>
            <a:chExt cx="12229962" cy="685621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5651868" y="982132"/>
            <a:ext cx="2520579" cy="1303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Benefits of offshore companies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9482" y="1092200"/>
            <a:ext cx="4457015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698A3-920A-7B0F-DA05-F895F54131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44" r="26540" b="2"/>
          <a:stretch/>
        </p:blipFill>
        <p:spPr>
          <a:xfrm>
            <a:off x="1059512" y="1410208"/>
            <a:ext cx="3959083" cy="385878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40066" y="2400639"/>
            <a:ext cx="253238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4604" y="2400639"/>
            <a:ext cx="2983596" cy="369536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 b="1" dirty="0"/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Reduced administration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Little information when doing business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Minimum taxes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Lower capital requirement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Multi - currency bank accounts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000" b="1" dirty="0"/>
              <a:t>Confidentiality </a:t>
            </a:r>
            <a:br>
              <a:rPr lang="en-US" sz="1300" dirty="0"/>
            </a:b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6865" y="381000"/>
            <a:ext cx="6798736" cy="624839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762000"/>
            <a:ext cx="8458200" cy="56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00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8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87E212-3690-4835-AE85-7C96BEDA1C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20" r="2" b="2"/>
          <a:stretch/>
        </p:blipFill>
        <p:spPr>
          <a:xfrm>
            <a:off x="364603" y="488137"/>
            <a:ext cx="8420582" cy="588329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6009" y="609600"/>
            <a:ext cx="82296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9176000" cy="658368"/>
            <a:chOff x="-18288" y="3128956"/>
            <a:chExt cx="12234672" cy="658368"/>
          </a:xfrm>
        </p:grpSpPr>
        <p:sp useBgFill="1">
          <p:nvSpPr>
            <p:cNvPr id="14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6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001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C5A1EA-7C9C-CF06-99BB-CD5662047618}"/>
              </a:ext>
            </a:extLst>
          </p:cNvPr>
          <p:cNvSpPr txBox="1"/>
          <p:nvPr/>
        </p:nvSpPr>
        <p:spPr>
          <a:xfrm>
            <a:off x="685800" y="889843"/>
            <a:ext cx="77724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/>
              <a:t>Multinationals in Ireland employ over 220,000 people - nearly a quarter of the entire Irish workforce.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Those 220,000 people pay high income tax every year. The average wage of a person working for a multinational company is close to €85K per year. vs €40K the average yearly salary in Ireland.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Multinationals also have an indirect impact on the Irish economy - they purchase goods and services, they hire agencies and pay construction companies to build offices and factories. Irish transport and shipping companies export their goods. 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In 2019, U.S. companies alone contributed over €20 billion to the Irish economy on a yearly basis.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Between 2008 and 2012, multinational companies paid about €15 billion in corporation tax (roughly 75% of all corporation tax paid in Ireland. 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In 2017, Ireland received €6 billion in corporation tax. By multinational companies</a:t>
            </a:r>
          </a:p>
        </p:txBody>
      </p:sp>
    </p:spTree>
    <p:extLst>
      <p:ext uri="{BB962C8B-B14F-4D97-AF65-F5344CB8AC3E}">
        <p14:creationId xmlns:p14="http://schemas.microsoft.com/office/powerpoint/2010/main" val="1980753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8D3A5-8F7F-716A-0F46-196030AD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it Really Unexplained?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ED80C6D-A8FE-8AF1-4E4D-F37CFDBC11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/>
              <a:t>Cayman Islands </a:t>
            </a:r>
            <a:r>
              <a:rPr lang="en-GB" dirty="0"/>
              <a:t>is home to roughly 100,000 companies, even though its population is only about 65,000. </a:t>
            </a:r>
          </a:p>
          <a:p>
            <a:pPr marL="0" indent="0">
              <a:buNone/>
            </a:pPr>
            <a:r>
              <a:rPr lang="en-GB" dirty="0"/>
              <a:t>Individuals pay no capital gains taxes while corporations and hedge funds are free from taxes on income and profit gains.</a:t>
            </a:r>
          </a:p>
          <a:p>
            <a:endParaRPr lang="en-GB" dirty="0"/>
          </a:p>
          <a:p>
            <a:pPr marL="0" indent="0" algn="ctr">
              <a:buNone/>
            </a:pPr>
            <a:r>
              <a:rPr lang="en-GB" b="1" dirty="0"/>
              <a:t>But</a:t>
            </a:r>
            <a:r>
              <a:rPr lang="en-GB" dirty="0"/>
              <a:t> </a:t>
            </a:r>
          </a:p>
          <a:p>
            <a:pPr marL="0" indent="0">
              <a:buNone/>
            </a:pPr>
            <a:r>
              <a:rPr lang="en-GB" dirty="0"/>
              <a:t>22% and 27% in import duties on most goods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540CA6-8BF9-8FAA-C614-185BAEA397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GB" b="1" dirty="0"/>
              <a:t>Bermuda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  <a:p>
            <a:pPr marL="0" indent="0">
              <a:buNone/>
            </a:pPr>
            <a:r>
              <a:rPr lang="en-GB" dirty="0"/>
              <a:t>charges duties up to 22.25% on goods based on their total value.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government charges people 25% if they arrive in the country with personal goods by sea or air</a:t>
            </a:r>
          </a:p>
        </p:txBody>
      </p:sp>
    </p:spTree>
    <p:extLst>
      <p:ext uri="{BB962C8B-B14F-4D97-AF65-F5344CB8AC3E}">
        <p14:creationId xmlns:p14="http://schemas.microsoft.com/office/powerpoint/2010/main" val="1839775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How much money is there in offshore tax havens?</a:t>
            </a:r>
            <a:endParaRPr lang="en-GB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sz="4000" b="1" dirty="0"/>
              <a:t>$7.6 trillion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endParaRPr lang="en-US" b="1" dirty="0">
              <a:solidFill>
                <a:schemeClr val="tx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tx1"/>
                </a:solidFill>
                <a:latin typeface="+mj-lt"/>
              </a:rPr>
              <a:t>That's upward of </a:t>
            </a:r>
            <a:r>
              <a:rPr lang="en-US" sz="2800" b="1" dirty="0">
                <a:solidFill>
                  <a:srgbClr val="FF0000"/>
                </a:solidFill>
                <a:latin typeface="+mj-lt"/>
              </a:rPr>
              <a:t>8%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 of the world’s </a:t>
            </a:r>
            <a:r>
              <a:rPr lang="en-US" b="1" dirty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financial wealth</a:t>
            </a:r>
            <a:r>
              <a:rPr lang="en-US" b="1" dirty="0">
                <a:latin typeface="+mj-lt"/>
                <a:cs typeface="Aharoni" panose="02010803020104030203" pitchFamily="2" charset="-79"/>
              </a:rPr>
              <a:t>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0391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791C3-FDB4-3E9B-ACC9-DC64AFE3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915337"/>
            <a:ext cx="7620000" cy="1303867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An issue that causes public outrage</a:t>
            </a:r>
            <a:endParaRPr lang="en-S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AB033-9CF3-8F58-A100-E1253741A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62200"/>
            <a:ext cx="7886700" cy="37338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GB" dirty="0">
                <a:solidFill>
                  <a:srgbClr val="201F1E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Offshore Leaks (2013), Luxemburg Leaks (2014), Swiss Leaks (2015), Panama Papers (2016), Paradise Papers (2017) – causes outrage, unfair, etc. Leads to calls for change – often joined by politicians. </a:t>
            </a:r>
          </a:p>
          <a:p>
            <a:pPr algn="just"/>
            <a:r>
              <a:rPr lang="en-GB" dirty="0">
                <a:solidFill>
                  <a:srgbClr val="201F1E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As for the UK, David Cameron attacked tax avoidance as unethical in 2012, and numerous times in 2013. Simultaneously, several of Britain´s Crown Dependencies and Overseas Territories are considered tax havens until this day.</a:t>
            </a:r>
          </a:p>
          <a:p>
            <a:pPr algn="just"/>
            <a:r>
              <a:rPr lang="en-GB" dirty="0">
                <a:solidFill>
                  <a:srgbClr val="201F1E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problem of opaque incorporation structures in UK jurisdictions goes back a long time, a 2000 Cabinet Office Report noted that “U.K. shell companies have been involved in almost all complex UK money laundering schemes.”</a:t>
            </a:r>
            <a:endParaRPr lang="en-GB" dirty="0">
              <a:solidFill>
                <a:srgbClr val="201F1E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97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791C3-FDB4-3E9B-ACC9-DC64AFE3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15337"/>
            <a:ext cx="7829550" cy="1303867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Proclaimed political will, but not much in terms of action</a:t>
            </a:r>
            <a:endParaRPr lang="en-S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AB033-9CF3-8F58-A100-E1253741A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62200"/>
            <a:ext cx="7886700" cy="3733800"/>
          </a:xfrm>
        </p:spPr>
        <p:txBody>
          <a:bodyPr>
            <a:normAutofit/>
          </a:bodyPr>
          <a:lstStyle/>
          <a:p>
            <a:pPr algn="just"/>
            <a:r>
              <a:rPr lang="en-GB" dirty="0">
                <a:solidFill>
                  <a:srgbClr val="201F1E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President Joe Biden comes from Delaware, where he was a Senator between 1973 to 2009 – having ample time to improve corporate transparency in a state that is widely considered a tax shelter.</a:t>
            </a:r>
          </a:p>
          <a:p>
            <a:pPr algn="just"/>
            <a:r>
              <a:rPr lang="en-GB" dirty="0">
                <a:solidFill>
                  <a:srgbClr val="201F1E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UK has full control over its Overseas Territories and Crown Dependencies.</a:t>
            </a:r>
          </a:p>
          <a:p>
            <a:pPr algn="just"/>
            <a:r>
              <a:rPr lang="en-GB" dirty="0">
                <a:latin typeface="+mj-lt"/>
              </a:rPr>
              <a:t>Possible explanations for lack of action: economically beneficial to compete on tax, political funding, effective lobbying, “if we don’t do it, someone else will” logic. </a:t>
            </a:r>
          </a:p>
        </p:txBody>
      </p:sp>
    </p:spTree>
    <p:extLst>
      <p:ext uri="{BB962C8B-B14F-4D97-AF65-F5344CB8AC3E}">
        <p14:creationId xmlns:p14="http://schemas.microsoft.com/office/powerpoint/2010/main" val="3893267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8">
            <a:extLst>
              <a:ext uri="{FF2B5EF4-FFF2-40B4-BE49-F238E27FC236}">
                <a16:creationId xmlns:a16="http://schemas.microsoft.com/office/drawing/2014/main" id="{DFB5D1BB-0703-437B-BD1E-1D07F8A27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1802" y="0"/>
            <a:ext cx="9172471" cy="6856214"/>
            <a:chOff x="-15736" y="0"/>
            <a:chExt cx="12229962" cy="685621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886586B-3F0F-4593-B272-AE75AD0F09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0DEB59-BF94-41B5-8F16-8B10442EE0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A3BEF6F-FC03-43B1-8D1B-8DA3A360DB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F49BA32-A501-4C79-9A72-92587AB9E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32" name="Straight Connector 14">
            <a:extLst>
              <a:ext uri="{FF2B5EF4-FFF2-40B4-BE49-F238E27FC236}">
                <a16:creationId xmlns:a16="http://schemas.microsoft.com/office/drawing/2014/main" id="{883F92AF-2403-4558-B1D7-72130A1E4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126" y="2421466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33" name="Rectangle 16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18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1802" y="0"/>
            <a:ext cx="9172471" cy="6856214"/>
            <a:chOff x="-15736" y="0"/>
            <a:chExt cx="12229962" cy="685621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35" name="Rectangle 20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36" name="Picture 22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37" name="Rectangle 24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9482" y="1092200"/>
            <a:ext cx="4457015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F40996-134B-175B-4444-93EB7824F0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939" r="16348" b="-1"/>
          <a:stretch/>
        </p:blipFill>
        <p:spPr>
          <a:xfrm>
            <a:off x="1059512" y="1410208"/>
            <a:ext cx="3959083" cy="385878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40066" y="2400639"/>
            <a:ext cx="253238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06B81-FFA3-9FB9-7920-DECD92373A3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1868" y="2556932"/>
            <a:ext cx="2520578" cy="331893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/>
            <a:endParaRPr lang="en-US" dirty="0"/>
          </a:p>
          <a:p>
            <a:pPr marL="0" indent="0" algn="ctr">
              <a:buNone/>
            </a:pPr>
            <a:r>
              <a:rPr lang="en-US" sz="3200" b="1" dirty="0"/>
              <a:t>Unexplained Wealth and Tax Havens: Doing Business Offshore</a:t>
            </a:r>
          </a:p>
        </p:txBody>
      </p:sp>
    </p:spTree>
    <p:extLst>
      <p:ext uri="{BB962C8B-B14F-4D97-AF65-F5344CB8AC3E}">
        <p14:creationId xmlns:p14="http://schemas.microsoft.com/office/powerpoint/2010/main" val="527047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434DCA8-BC57-40AE-94D7-754460957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3A23A1-FB7B-4C57-8240-0B6015C1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02" y="28937"/>
            <a:ext cx="9141618" cy="685621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43CA6E1-DE85-4998-B1CA-2B617EDF6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058" y="671208"/>
            <a:ext cx="8203287" cy="5551283"/>
          </a:xfrm>
          <a:prstGeom prst="rect">
            <a:avLst/>
          </a:prstGeom>
          <a:noFill/>
          <a:ln w="2222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D162A3C-D7A8-4B2A-94B1-73192CBC5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888" y="3174136"/>
            <a:ext cx="582930" cy="6064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CF682B-FB25-4AD1-B61B-BFF9E63C5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335" y="1924784"/>
            <a:ext cx="7429146" cy="30645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8F1012-6DEE-4829-9F32-620A71109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578482" y="3174136"/>
            <a:ext cx="582930" cy="60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05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19299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labuser18\Desktop\situs-panama-papers_20160415_135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  <p:extLst>
      <p:ext uri="{BB962C8B-B14F-4D97-AF65-F5344CB8AC3E}">
        <p14:creationId xmlns:p14="http://schemas.microsoft.com/office/powerpoint/2010/main" val="304769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2.6TB&#10;of data from Mossack&#10;Fonseca’s database&#10;11.5M&#10;documents&#10;exposed&#10;214,488&#10;offshore accounts revealed&#10;across 200+ count..."/>
          <p:cNvSpPr>
            <a:spLocks noChangeAspect="1" noChangeArrowheads="1"/>
          </p:cNvSpPr>
          <p:nvPr/>
        </p:nvSpPr>
        <p:spPr bwMode="auto">
          <a:xfrm>
            <a:off x="155575" y="-144463"/>
            <a:ext cx="3268652" cy="32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33400"/>
            <a:ext cx="8077200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915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182892152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0310" y="2757486"/>
            <a:ext cx="8229600" cy="513017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Image result for mossack fonseca around the wor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" y="0"/>
            <a:ext cx="9144000" cy="809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314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6865" y="1295401"/>
            <a:ext cx="6798736" cy="463973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/>
          </a:p>
          <a:p>
            <a:pPr>
              <a:buFont typeface="Wingdings" panose="05000000000000000000" pitchFamily="2" charset="2"/>
              <a:buChar char="v"/>
            </a:pPr>
            <a:endParaRPr lang="en-US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D9FAF-D7C7-4724-B760-609351C57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80871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 Havens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90135"/>
            <a:ext cx="7467600" cy="344499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GB" dirty="0"/>
              <a:t>A country that offers foreign individuals and businesses </a:t>
            </a:r>
          </a:p>
          <a:p>
            <a:pPr marL="0" indent="0" algn="just">
              <a:buNone/>
            </a:pPr>
            <a:r>
              <a:rPr lang="en-GB" dirty="0"/>
              <a:t>little or no tax liability in a politically and economically stable environment. </a:t>
            </a:r>
          </a:p>
          <a:p>
            <a:pPr marL="0" indent="0" algn="just">
              <a:buNone/>
            </a:pPr>
            <a:r>
              <a:rPr lang="en-GB" dirty="0"/>
              <a:t>provides little or no financial information to foreign tax authorities.</a:t>
            </a:r>
          </a:p>
          <a:p>
            <a:pPr marL="0" indent="0" algn="just">
              <a:buNone/>
            </a:pPr>
            <a:r>
              <a:rPr lang="en-GB" dirty="0"/>
              <a:t>Tax havens do not require that an individual reside in or a business operate out of that country in order to benefit from its tax policies.</a:t>
            </a:r>
          </a:p>
        </p:txBody>
      </p:sp>
    </p:spTree>
    <p:extLst>
      <p:ext uri="{BB962C8B-B14F-4D97-AF65-F5344CB8AC3E}">
        <p14:creationId xmlns:p14="http://schemas.microsoft.com/office/powerpoint/2010/main" val="3348338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693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24257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810</Words>
  <Application>Microsoft Office PowerPoint</Application>
  <PresentationFormat>On-screen Show (4:3)</PresentationFormat>
  <Paragraphs>73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Garamond</vt:lpstr>
      <vt:lpstr>Wingdings</vt:lpstr>
      <vt:lpstr>Organic</vt:lpstr>
      <vt:lpstr>Unexplained Wealth: A Global Perspective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Tax Havens</vt:lpstr>
      <vt:lpstr>PowerPoint Presentation</vt:lpstr>
      <vt:lpstr>So, what did we find 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 it Really Unexplained?</vt:lpstr>
      <vt:lpstr>How much money is there in offshore tax havens?</vt:lpstr>
      <vt:lpstr>An issue that causes public outrage</vt:lpstr>
      <vt:lpstr>Proclaimed political will, but not much in terms of action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INTRODUCCIÓN AL DERECHO CORPORATIVO ANGLOSAJÓN</dc:title>
  <dc:creator>Stelios Andreadakis (Staff)</dc:creator>
  <cp:lastModifiedBy>Stelios Andreadakis (Staff)</cp:lastModifiedBy>
  <cp:revision>40</cp:revision>
  <dcterms:created xsi:type="dcterms:W3CDTF">2020-04-17T02:01:21Z</dcterms:created>
  <dcterms:modified xsi:type="dcterms:W3CDTF">2022-06-28T18:04:43Z</dcterms:modified>
</cp:coreProperties>
</file>